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73" r:id="rId11"/>
    <p:sldId id="259" r:id="rId12"/>
    <p:sldId id="276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DC61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E3101-168A-4172-AEF6-269962006CB5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853E9-B336-4031-8FBC-17AFC624E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485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53E9-B336-4031-8FBC-17AFC624EE6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238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B094-EA0B-4BBB-AB21-C628926E0DAD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2D2E9C-963C-4732-AB6B-BEDE5756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B094-EA0B-4BBB-AB21-C628926E0DAD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D2E9C-963C-4732-AB6B-BEDE5756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B094-EA0B-4BBB-AB21-C628926E0DAD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D2E9C-963C-4732-AB6B-BEDE5756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B094-EA0B-4BBB-AB21-C628926E0DAD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2D2E9C-963C-4732-AB6B-BEDE5756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B094-EA0B-4BBB-AB21-C628926E0DAD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D2E9C-963C-4732-AB6B-BEDE5756EE9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B094-EA0B-4BBB-AB21-C628926E0DAD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D2E9C-963C-4732-AB6B-BEDE5756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B094-EA0B-4BBB-AB21-C628926E0DAD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F2D2E9C-963C-4732-AB6B-BEDE5756EE9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B094-EA0B-4BBB-AB21-C628926E0DAD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D2E9C-963C-4732-AB6B-BEDE5756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B094-EA0B-4BBB-AB21-C628926E0DAD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D2E9C-963C-4732-AB6B-BEDE5756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B094-EA0B-4BBB-AB21-C628926E0DAD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D2E9C-963C-4732-AB6B-BEDE5756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B094-EA0B-4BBB-AB21-C628926E0DAD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D2E9C-963C-4732-AB6B-BEDE5756EE9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5DB094-EA0B-4BBB-AB21-C628926E0DAD}" type="datetimeFigureOut">
              <a:rPr lang="ru-RU" smtClean="0"/>
              <a:t>16.10.2025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F2D2E9C-963C-4732-AB6B-BEDE5756EE9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photoshop-kopona.com/uploads/posts/2019-04/1555694612_fosh1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921" y="7268"/>
            <a:ext cx="918784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1124744"/>
            <a:ext cx="715153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i="1" dirty="0">
              <a:solidFill>
                <a:schemeClr val="bg1"/>
              </a:solidFill>
            </a:endParaRP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«Взаимоотношения в </a:t>
            </a: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педагогическом коллективе» </a:t>
            </a:r>
          </a:p>
          <a:p>
            <a:pPr algn="ctr"/>
            <a:endParaRPr lang="ru-RU" sz="3200" b="1" i="1" dirty="0">
              <a:solidFill>
                <a:schemeClr val="bg1"/>
              </a:solidFill>
            </a:endParaRPr>
          </a:p>
          <a:p>
            <a:pPr algn="ctr"/>
            <a:endParaRPr lang="ru-RU" sz="3200" b="1" i="1" dirty="0" smtClean="0">
              <a:solidFill>
                <a:schemeClr val="bg1"/>
              </a:solidFill>
            </a:endParaRPr>
          </a:p>
          <a:p>
            <a:pPr algn="ctr"/>
            <a:endParaRPr lang="ru-RU" sz="32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 err="1" smtClean="0">
                <a:solidFill>
                  <a:schemeClr val="bg1"/>
                </a:solidFill>
              </a:rPr>
              <a:t>Кучарова</a:t>
            </a:r>
            <a:r>
              <a:rPr lang="ru-RU" sz="1600" dirty="0" smtClean="0">
                <a:solidFill>
                  <a:schemeClr val="bg1"/>
                </a:solidFill>
              </a:rPr>
              <a:t> Р.И., педагог-психолог высшей квалификационной категории МАОУ «Александровская СОШ имени </a:t>
            </a:r>
            <a:r>
              <a:rPr lang="ru-RU" sz="1600" dirty="0" err="1" smtClean="0">
                <a:solidFill>
                  <a:schemeClr val="bg1"/>
                </a:solidFill>
              </a:rPr>
              <a:t>Рощепкина</a:t>
            </a:r>
            <a:r>
              <a:rPr lang="ru-RU" sz="1600" dirty="0" smtClean="0">
                <a:solidFill>
                  <a:schemeClr val="bg1"/>
                </a:solidFill>
              </a:rPr>
              <a:t> В.Д.» Александровского района Оренбургской области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adonius.club/uploads/posts/2022-01/thumbs/1642645407_67-adonius-club-p-osennii-fon-dlya-afishi-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620688"/>
            <a:ext cx="8143932" cy="5665832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>
                <a:solidFill>
                  <a:srgbClr val="C00000"/>
                </a:solidFill>
              </a:rPr>
              <a:t>8. Вы позволяете себе жевать и одновременно общаться с коллегами по работе.</a:t>
            </a:r>
            <a:br>
              <a:rPr lang="ru-RU" sz="2000" b="1" i="1" dirty="0">
                <a:solidFill>
                  <a:srgbClr val="C00000"/>
                </a:solidFill>
              </a:rPr>
            </a:br>
            <a:r>
              <a:rPr lang="ru-RU" sz="2000" b="1" i="1" dirty="0">
                <a:solidFill>
                  <a:srgbClr val="C00000"/>
                </a:solidFill>
              </a:rPr>
              <a:t>9. Вы злоупотребляете парфюмом .</a:t>
            </a:r>
            <a:br>
              <a:rPr lang="ru-RU" sz="2000" b="1" i="1" dirty="0">
                <a:solidFill>
                  <a:srgbClr val="C00000"/>
                </a:solidFill>
              </a:rPr>
            </a:br>
            <a:r>
              <a:rPr lang="ru-RU" sz="2000" b="1" i="1" dirty="0">
                <a:solidFill>
                  <a:srgbClr val="C00000"/>
                </a:solidFill>
              </a:rPr>
              <a:t>10. Вы считаете, что абсолютно всем будет интересно знать о ваших проблемах.</a:t>
            </a:r>
            <a:br>
              <a:rPr lang="ru-RU" sz="2000" b="1" i="1" dirty="0">
                <a:solidFill>
                  <a:srgbClr val="C00000"/>
                </a:solidFill>
              </a:rPr>
            </a:br>
            <a:r>
              <a:rPr lang="ru-RU" sz="2000" b="1" i="1" dirty="0">
                <a:solidFill>
                  <a:srgbClr val="C00000"/>
                </a:solidFill>
              </a:rPr>
              <a:t>11. Вы частенько перебиваете коллег в ходе разговора.</a:t>
            </a:r>
            <a:br>
              <a:rPr lang="ru-RU" sz="2000" b="1" i="1" dirty="0">
                <a:solidFill>
                  <a:srgbClr val="C00000"/>
                </a:solidFill>
              </a:rPr>
            </a:br>
            <a:r>
              <a:rPr lang="ru-RU" sz="2000" b="1" i="1" dirty="0">
                <a:solidFill>
                  <a:srgbClr val="C00000"/>
                </a:solidFill>
              </a:rPr>
              <a:t>12. Вы – человек настроения, поэтому, обидев кого-то, вы просто говорите, что это вызвано плохим настроением, и не считаете нужным извиниться.</a:t>
            </a:r>
            <a:br>
              <a:rPr lang="ru-RU" sz="2000" b="1" i="1" dirty="0">
                <a:solidFill>
                  <a:srgbClr val="C00000"/>
                </a:solidFill>
              </a:rPr>
            </a:br>
            <a:r>
              <a:rPr lang="ru-RU" sz="2000" b="1" i="1" dirty="0">
                <a:solidFill>
                  <a:srgbClr val="C00000"/>
                </a:solidFill>
              </a:rPr>
              <a:t>13. Вы постоянно даете коллегам по работе задания, когда те уже собираются уходить домой, спешат на поезд, на обед и т. д.</a:t>
            </a:r>
            <a:br>
              <a:rPr lang="ru-RU" sz="2000" b="1" i="1" dirty="0">
                <a:solidFill>
                  <a:srgbClr val="C00000"/>
                </a:solidFill>
              </a:rPr>
            </a:br>
            <a:r>
              <a:rPr lang="ru-RU" sz="2000" b="1" i="1" dirty="0">
                <a:solidFill>
                  <a:srgbClr val="C00000"/>
                </a:solidFill>
              </a:rPr>
              <a:t>14. Вы часто берете со столов ваших коллег то ручку, то ножницы, то карандаши, то линейку и всегда забываете возвращать эти предметы их обладателям.</a:t>
            </a:r>
            <a:br>
              <a:rPr lang="ru-RU" sz="2000" b="1" i="1" dirty="0">
                <a:solidFill>
                  <a:srgbClr val="C00000"/>
                </a:solidFill>
              </a:rPr>
            </a:br>
            <a:r>
              <a:rPr lang="ru-RU" sz="2000" b="1" i="1" dirty="0">
                <a:solidFill>
                  <a:srgbClr val="C00000"/>
                </a:solidFill>
              </a:rPr>
              <a:t>15. Ваш диалог с коллегами часто заканчивается фразой «Я уже больше не могу! Вы меня просто раздражаете!».</a:t>
            </a:r>
          </a:p>
        </p:txBody>
      </p:sp>
    </p:spTree>
    <p:extLst>
      <p:ext uri="{BB962C8B-B14F-4D97-AF65-F5344CB8AC3E}">
        <p14:creationId xmlns:p14="http://schemas.microsoft.com/office/powerpoint/2010/main" val="366655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donius.club/uploads/posts/2022-01/thumbs/1642645407_67-adonius-club-p-osennii-fon-dlya-afishi-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32" y="3448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u="sng" dirty="0">
                <a:solidFill>
                  <a:srgbClr val="000099"/>
                </a:solidFill>
              </a:rPr>
              <a:t>Результаты теста.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84784"/>
            <a:ext cx="7200800" cy="489654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>
                <a:solidFill>
                  <a:srgbClr val="000099"/>
                </a:solidFill>
              </a:rPr>
              <a:t>Если к вам можно отнести всего </a:t>
            </a:r>
            <a:r>
              <a:rPr lang="ru-RU" b="1" i="1" dirty="0">
                <a:solidFill>
                  <a:srgbClr val="000099"/>
                </a:solidFill>
              </a:rPr>
              <a:t>2-3 утверждения</a:t>
            </a:r>
            <a:r>
              <a:rPr lang="ru-RU" b="1" dirty="0">
                <a:solidFill>
                  <a:srgbClr val="000099"/>
                </a:solidFill>
              </a:rPr>
              <a:t>, можно сказать, что вы не вызываете раздражения у коллег. Отношения между вами можно расценивать как ровные и дружественные.</a:t>
            </a:r>
          </a:p>
          <a:p>
            <a:pPr algn="just">
              <a:buNone/>
            </a:pPr>
            <a:r>
              <a:rPr lang="ru-RU" b="1" dirty="0">
                <a:solidFill>
                  <a:srgbClr val="000099"/>
                </a:solidFill>
              </a:rPr>
              <a:t/>
            </a:r>
            <a:br>
              <a:rPr lang="ru-RU" b="1" dirty="0">
                <a:solidFill>
                  <a:srgbClr val="000099"/>
                </a:solidFill>
              </a:rPr>
            </a:br>
            <a:r>
              <a:rPr lang="ru-RU" b="1" dirty="0">
                <a:solidFill>
                  <a:srgbClr val="000099"/>
                </a:solidFill>
              </a:rPr>
              <a:t>Если можно сказать, что </a:t>
            </a:r>
            <a:r>
              <a:rPr lang="ru-RU" b="1" i="1" dirty="0">
                <a:solidFill>
                  <a:srgbClr val="000099"/>
                </a:solidFill>
              </a:rPr>
              <a:t>4-6 утверждений</a:t>
            </a:r>
            <a:r>
              <a:rPr lang="ru-RU" b="1" dirty="0">
                <a:solidFill>
                  <a:srgbClr val="000099"/>
                </a:solidFill>
              </a:rPr>
              <a:t> – про вас, следует быть повнимательнее к коллегам. </a:t>
            </a:r>
          </a:p>
          <a:p>
            <a:pPr algn="just">
              <a:buNone/>
            </a:pPr>
            <a:r>
              <a:rPr lang="ru-RU" b="1" dirty="0">
                <a:solidFill>
                  <a:srgbClr val="000099"/>
                </a:solidFill>
              </a:rPr>
              <a:t>    В противном случае именно вас скоро начнут расценивать как сотрудника, который вызывает постоянное раздражение.</a:t>
            </a:r>
          </a:p>
          <a:p>
            <a:pPr algn="just"/>
            <a:r>
              <a:rPr lang="ru-RU" b="1" dirty="0">
                <a:solidFill>
                  <a:srgbClr val="000099"/>
                </a:solidFill>
              </a:rPr>
              <a:t/>
            </a:r>
            <a:br>
              <a:rPr lang="ru-RU" b="1" dirty="0">
                <a:solidFill>
                  <a:srgbClr val="000099"/>
                </a:solidFill>
              </a:rPr>
            </a:br>
            <a:r>
              <a:rPr lang="ru-RU" b="1" dirty="0">
                <a:solidFill>
                  <a:srgbClr val="000099"/>
                </a:solidFill>
              </a:rPr>
              <a:t>Если к вам относятся </a:t>
            </a:r>
            <a:r>
              <a:rPr lang="ru-RU" b="1" i="1" dirty="0">
                <a:solidFill>
                  <a:srgbClr val="000099"/>
                </a:solidFill>
              </a:rPr>
              <a:t>6 и более утверждений</a:t>
            </a:r>
            <a:r>
              <a:rPr lang="ru-RU" b="1" dirty="0">
                <a:solidFill>
                  <a:srgbClr val="000099"/>
                </a:solidFill>
              </a:rPr>
              <a:t>, можно сказать, что вас уже считают основным «раздражителем». Значит, пришло время полностью менять свою манеру общения с коллегами по работе.</a:t>
            </a:r>
            <a:r>
              <a:rPr lang="ru-RU" dirty="0">
                <a:solidFill>
                  <a:srgbClr val="000099"/>
                </a:solidFill>
              </a:rPr>
              <a:t/>
            </a:r>
            <a:br>
              <a:rPr lang="ru-RU" dirty="0">
                <a:solidFill>
                  <a:srgbClr val="000099"/>
                </a:solidFill>
              </a:rPr>
            </a:br>
            <a:endParaRPr lang="ru-RU" dirty="0">
              <a:solidFill>
                <a:srgbClr val="000099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166592"/>
            <a:ext cx="4572000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848872" cy="3384376"/>
          </a:xfrm>
        </p:spPr>
        <p:txBody>
          <a:bodyPr>
            <a:noAutofit/>
          </a:bodyPr>
          <a:lstStyle/>
          <a:p>
            <a:pPr algn="just"/>
            <a:r>
              <a:rPr lang="ru-RU" sz="2700" dirty="0">
                <a:solidFill>
                  <a:srgbClr val="7030A0"/>
                </a:solidFill>
              </a:rPr>
              <a:t>в</a:t>
            </a:r>
            <a:r>
              <a:rPr lang="ru-RU" sz="2700" dirty="0" smtClean="0">
                <a:solidFill>
                  <a:srgbClr val="7030A0"/>
                </a:solidFill>
              </a:rPr>
              <a:t>се </a:t>
            </a:r>
            <a:r>
              <a:rPr lang="ru-RU" sz="2700" dirty="0">
                <a:solidFill>
                  <a:srgbClr val="7030A0"/>
                </a:solidFill>
              </a:rPr>
              <a:t>мы работаем в коллективе. А он, как известно, состоит из людей. И многим знакомо то чувство, когда в школу идти нет ни желания, ни сил из-за напряженных отношений с коллегами. </a:t>
            </a:r>
            <a:br>
              <a:rPr lang="ru-RU" sz="2700" dirty="0">
                <a:solidFill>
                  <a:srgbClr val="7030A0"/>
                </a:solidFill>
              </a:rPr>
            </a:br>
            <a:r>
              <a:rPr lang="ru-RU" sz="2700" dirty="0">
                <a:solidFill>
                  <a:srgbClr val="7030A0"/>
                </a:solidFill>
              </a:rPr>
              <a:t>Дабы с вами такого не случилось, соблюдайте некоторые правила общения, рекомендуемые психологами.</a:t>
            </a:r>
          </a:p>
        </p:txBody>
      </p:sp>
    </p:spTree>
    <p:extLst>
      <p:ext uri="{BB962C8B-B14F-4D97-AF65-F5344CB8AC3E}">
        <p14:creationId xmlns:p14="http://schemas.microsoft.com/office/powerpoint/2010/main" val="1748882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Отношения "УЧИТЕЛЬ - КОЛЛЕГИ"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1</a:t>
            </a:r>
            <a:r>
              <a:rPr lang="ru-RU" b="1" i="1" dirty="0">
                <a:solidFill>
                  <a:srgbClr val="7030A0"/>
                </a:solidFill>
              </a:rPr>
              <a:t>. Быть добрым, дружелюбным и чувствительным к своим коллегам</a:t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>2. Владеть тоном и тактом общения с коллегами</a:t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>3. Не завидовать успехам коллег</a:t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>4. Делиться своим опытом с коллегами</a:t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>5. Не стесняться учиться у коллег</a:t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>6. Не смотреть на коллег сверху своего "полета"</a:t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>7. Хранить доброе имя своих коллег</a:t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>8. Не пытаться поднять авторитет своего предмета через унижение других</a:t>
            </a:r>
            <a:br>
              <a:rPr lang="ru-RU" b="1" i="1" dirty="0">
                <a:solidFill>
                  <a:srgbClr val="7030A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>9. Быть непримиримым к фактам антипедагогичного поведения коллег</a:t>
            </a:r>
          </a:p>
        </p:txBody>
      </p:sp>
    </p:spTree>
    <p:extLst>
      <p:ext uri="{BB962C8B-B14F-4D97-AF65-F5344CB8AC3E}">
        <p14:creationId xmlns:p14="http://schemas.microsoft.com/office/powerpoint/2010/main" val="4218611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5703"/>
            <a:ext cx="2560637" cy="2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45704"/>
            <a:ext cx="5995392" cy="625164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</a:rPr>
              <a:t>Педагогический коллектив — сложное целое, объединенное общими педагогическими задачами, составленное из людей, различающихся между собой по возрасту и опыту, вкусам и интересам, специальности и педагогическим взглядам, нравственному уровню и </a:t>
            </a:r>
            <a:r>
              <a:rPr lang="ru-RU" dirty="0" smtClean="0">
                <a:solidFill>
                  <a:srgbClr val="7030A0"/>
                </a:solidFill>
              </a:rPr>
              <a:t>интеллекту, от которых зависит настроение, успех, мотивация в учебе.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Для того, чтобы коллектив, собранный из столь разных людей, мог работать как единое целое, необходима согласованность усилий всех его участников. </a:t>
            </a:r>
          </a:p>
        </p:txBody>
      </p:sp>
    </p:spTree>
    <p:extLst>
      <p:ext uri="{BB962C8B-B14F-4D97-AF65-F5344CB8AC3E}">
        <p14:creationId xmlns:p14="http://schemas.microsoft.com/office/powerpoint/2010/main" val="953097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adonius.club/uploads/posts/2022-01/thumbs/1642645407_67-adonius-club-p-osennii-fon-dlya-afishi-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949"/>
            <a:ext cx="9144000" cy="6858001"/>
          </a:xfrm>
          <a:prstGeom prst="rect">
            <a:avLst/>
          </a:prstGeom>
          <a:noFill/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051720" y="3009604"/>
            <a:ext cx="56635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1412776"/>
            <a:ext cx="5184576" cy="3539430"/>
          </a:xfrm>
          <a:prstGeom prst="rect">
            <a:avLst/>
          </a:prstGeom>
          <a:ln>
            <a:solidFill>
              <a:srgbClr val="000099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Самым важным явлением в школе,</a:t>
            </a:r>
          </a:p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 самым поучительным предметом, </a:t>
            </a:r>
          </a:p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самым живым примером для ученика является сам учитель. </a:t>
            </a:r>
          </a:p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А. </a:t>
            </a:r>
            <a:r>
              <a:rPr lang="ru-RU" sz="2800" b="1" i="1" dirty="0" err="1">
                <a:solidFill>
                  <a:srgbClr val="FF0000"/>
                </a:solidFill>
              </a:rPr>
              <a:t>Дистервег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adonius.club/uploads/posts/2022-01/thumbs/1642645407_67-adonius-club-p-osennii-fon-dlya-afishi-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285728"/>
            <a:ext cx="8392446" cy="1071570"/>
          </a:xfrm>
          <a:prstGeom prst="rect">
            <a:avLst/>
          </a:prstGeom>
          <a:solidFill>
            <a:srgbClr val="C00000">
              <a:alpha val="7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bg1"/>
                </a:solidFill>
              </a:rPr>
              <a:t>«…авторитет проистекает только от ответственности»</a:t>
            </a:r>
            <a:br>
              <a:rPr lang="ru-RU" sz="2400" b="1" i="1" dirty="0">
                <a:solidFill>
                  <a:schemeClr val="bg1"/>
                </a:solidFill>
              </a:rPr>
            </a:br>
            <a:r>
              <a:rPr lang="ru-RU" sz="2400" b="1" i="1" dirty="0">
                <a:solidFill>
                  <a:schemeClr val="bg1"/>
                </a:solidFill>
              </a:rPr>
              <a:t>                                        </a:t>
            </a:r>
            <a:r>
              <a:rPr lang="ru-RU" sz="2400" b="1" i="1" dirty="0" err="1">
                <a:solidFill>
                  <a:schemeClr val="bg1"/>
                </a:solidFill>
              </a:rPr>
              <a:t>А.С.Макаренко</a:t>
            </a:r>
            <a:r>
              <a:rPr lang="ru-RU" sz="2400" b="1" i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357298"/>
            <a:ext cx="8143932" cy="5096038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800" i="1" dirty="0" smtClean="0">
                <a:solidFill>
                  <a:srgbClr val="C00000"/>
                </a:solidFill>
              </a:rPr>
              <a:t>-Важным </a:t>
            </a:r>
            <a:r>
              <a:rPr lang="ru-RU" sz="2800" i="1" dirty="0">
                <a:solidFill>
                  <a:srgbClr val="C00000"/>
                </a:solidFill>
              </a:rPr>
              <a:t>компонентом творческой атмосферы  в школе является ответственность каждого учителя за коллектив и всего коллектива за каждого. Творческая атмосфера всегда предполагает наличие в коллективе понятия «взаимно». </a:t>
            </a:r>
          </a:p>
          <a:p>
            <a:pPr lvl="0" algn="just"/>
            <a:r>
              <a:rPr lang="ru-RU" sz="2800" i="1" dirty="0" smtClean="0">
                <a:solidFill>
                  <a:srgbClr val="C00000"/>
                </a:solidFill>
              </a:rPr>
              <a:t>-Если </a:t>
            </a:r>
            <a:r>
              <a:rPr lang="ru-RU" sz="2800" i="1" dirty="0">
                <a:solidFill>
                  <a:srgbClr val="C00000"/>
                </a:solidFill>
              </a:rPr>
              <a:t>каждый учитель поймет, что ответственность равна авторитету, то он сможет по степени полезности своей деятельности определить свое место в коллективе…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adonius.club/uploads/posts/2022-01/thumbs/1642645407_67-adonius-club-p-osennii-fon-dlya-afishi-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285728"/>
            <a:ext cx="8143932" cy="1487088"/>
          </a:xfrm>
          <a:prstGeom prst="rect">
            <a:avLst/>
          </a:prstGeom>
          <a:solidFill>
            <a:srgbClr val="C00000">
              <a:alpha val="7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bg1"/>
                </a:solidFill>
              </a:rPr>
              <a:t>Всякий, кто думает одно, а учеников наставляет в другом, кажется мне, также чужд обучению, как и понятию о честном человеке</a:t>
            </a:r>
            <a:r>
              <a:rPr lang="ru-RU" sz="2400" b="1" dirty="0">
                <a:solidFill>
                  <a:srgbClr val="FF0000"/>
                </a:solidFill>
              </a:rPr>
              <a:t>.                                                                                                                     </a:t>
            </a:r>
            <a:r>
              <a:rPr lang="ru-RU" sz="2400" b="1" dirty="0">
                <a:solidFill>
                  <a:schemeClr val="bg1"/>
                </a:solidFill>
              </a:rPr>
              <a:t>Император Юлиан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3" y="1988840"/>
            <a:ext cx="8143932" cy="4536504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i="1" dirty="0" smtClean="0">
                <a:solidFill>
                  <a:srgbClr val="C00000"/>
                </a:solidFill>
              </a:rPr>
              <a:t>-Творческая </a:t>
            </a:r>
            <a:r>
              <a:rPr lang="ru-RU" sz="2400" b="1" i="1" dirty="0">
                <a:solidFill>
                  <a:srgbClr val="C00000"/>
                </a:solidFill>
              </a:rPr>
              <a:t>атмосфера – это профессиональные споры, борьба мнений, деловые разногласия. Отсутствие их ведет к разрушению творческой атмосферы. </a:t>
            </a:r>
          </a:p>
          <a:p>
            <a:pPr algn="just"/>
            <a:r>
              <a:rPr lang="ru-RU" sz="2400" b="1" i="1" dirty="0">
                <a:solidFill>
                  <a:srgbClr val="C00000"/>
                </a:solidFill>
              </a:rPr>
              <a:t>Это средство повышения производительности труда. </a:t>
            </a:r>
            <a:r>
              <a:rPr lang="ru-RU" sz="2400" b="1" i="1" dirty="0" smtClean="0">
                <a:solidFill>
                  <a:srgbClr val="C00000"/>
                </a:solidFill>
              </a:rPr>
              <a:t>----Анализ</a:t>
            </a:r>
            <a:r>
              <a:rPr lang="ru-RU" sz="2400" b="1" i="1" dirty="0">
                <a:solidFill>
                  <a:srgbClr val="C00000"/>
                </a:solidFill>
              </a:rPr>
              <a:t>, сделанный психологами и учеными, показывает, что коллективы, в которых бурлит мысль и учителя идут навстречу сложным вопросам обучения и воспитания, не боясь столкновений, не испытывают тягостных ссор, мелочных дрязг, без паники готовы преодолеть непредусмотренные затруднения, рождаемые жизнью.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adonius.club/uploads/posts/2022-01/thumbs/1642645407_67-adonius-club-p-osennii-fon-dlya-afishi-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692696"/>
            <a:ext cx="8143932" cy="5595188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i="1" dirty="0" smtClean="0">
                <a:solidFill>
                  <a:srgbClr val="C00000"/>
                </a:solidFill>
              </a:rPr>
              <a:t>-</a:t>
            </a:r>
            <a:r>
              <a:rPr lang="ru-RU" sz="2400" i="1" dirty="0" smtClean="0">
                <a:solidFill>
                  <a:srgbClr val="C00000"/>
                </a:solidFill>
              </a:rPr>
              <a:t>В </a:t>
            </a:r>
            <a:r>
              <a:rPr lang="ru-RU" sz="2400" i="1" dirty="0">
                <a:solidFill>
                  <a:srgbClr val="C00000"/>
                </a:solidFill>
              </a:rPr>
              <a:t>педагогическом коллективе нередко случаются конфликты. Несмотря на то, что такие ситуации — неотъемлемая часть коммуникации, они создают неприятную среду между педагогами, отягощают рабочую атмосферу в школе и снижают продуктивность учителей и учеников</a:t>
            </a:r>
            <a:r>
              <a:rPr lang="ru-RU" sz="2400" i="1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ru-RU" sz="2400" i="1" dirty="0" smtClean="0">
                <a:solidFill>
                  <a:srgbClr val="C00000"/>
                </a:solidFill>
              </a:rPr>
              <a:t>-Конфликты </a:t>
            </a:r>
            <a:r>
              <a:rPr lang="ru-RU" sz="2400" i="1" dirty="0">
                <a:solidFill>
                  <a:srgbClr val="C00000"/>
                </a:solidFill>
              </a:rPr>
              <a:t>между учителями приводят к профессиональному выгоранию</a:t>
            </a:r>
            <a:r>
              <a:rPr lang="ru-RU" sz="2400" i="1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ru-RU" sz="2400" i="1" dirty="0" smtClean="0">
                <a:solidFill>
                  <a:srgbClr val="C00000"/>
                </a:solidFill>
              </a:rPr>
              <a:t>-Конфликты </a:t>
            </a:r>
            <a:r>
              <a:rPr lang="ru-RU" sz="2400" i="1" dirty="0">
                <a:solidFill>
                  <a:srgbClr val="C00000"/>
                </a:solidFill>
              </a:rPr>
              <a:t>учителей друг с другом оказывают негативное влияние на психоэмоциональное состояние ребенка в школе. Они создают нестабильную и напряженную учебную среду для детей, снижают эмоциональное благополучие учеников и их активность в классе.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adonius.club/uploads/posts/2022-01/thumbs/1642645407_67-adonius-club-p-osennii-fon-dlya-afishi-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692696"/>
            <a:ext cx="8143932" cy="5904656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i="1" dirty="0" smtClean="0">
                <a:solidFill>
                  <a:srgbClr val="C00000"/>
                </a:solidFill>
              </a:rPr>
              <a:t>-Открытое </a:t>
            </a:r>
            <a:r>
              <a:rPr lang="ru-RU" sz="2400" b="1" i="1" dirty="0">
                <a:solidFill>
                  <a:srgbClr val="C00000"/>
                </a:solidFill>
              </a:rPr>
              <a:t>и прозрачное общение, четкие ожидания и профессиональное развитие являются необходимыми компонентами </a:t>
            </a:r>
            <a:r>
              <a:rPr lang="ru-RU" sz="2400" b="1" i="1" dirty="0" smtClean="0">
                <a:solidFill>
                  <a:srgbClr val="C00000"/>
                </a:solidFill>
              </a:rPr>
              <a:t>в  педагогическом коллективе.</a:t>
            </a:r>
          </a:p>
          <a:p>
            <a:pPr algn="just"/>
            <a:r>
              <a:rPr lang="ru-RU" sz="2400" b="1" i="1" dirty="0" smtClean="0">
                <a:solidFill>
                  <a:srgbClr val="C00000"/>
                </a:solidFill>
              </a:rPr>
              <a:t> -Сотрудничество, </a:t>
            </a:r>
            <a:r>
              <a:rPr lang="ru-RU" sz="2400" b="1" i="1" dirty="0">
                <a:solidFill>
                  <a:srgbClr val="C00000"/>
                </a:solidFill>
              </a:rPr>
              <a:t>конструктивная обратная связь и развитие позитивной школьной культуры играют важную роль в </a:t>
            </a:r>
            <a:r>
              <a:rPr lang="ru-RU" sz="2400" b="1" i="1" dirty="0" smtClean="0">
                <a:solidFill>
                  <a:srgbClr val="C00000"/>
                </a:solidFill>
              </a:rPr>
              <a:t>психологическом климате педагогического коллектива. </a:t>
            </a:r>
          </a:p>
          <a:p>
            <a:pPr algn="just"/>
            <a:r>
              <a:rPr lang="ru-RU" sz="2400" b="1" i="1" dirty="0" smtClean="0">
                <a:solidFill>
                  <a:srgbClr val="C00000"/>
                </a:solidFill>
              </a:rPr>
              <a:t>-Более </a:t>
            </a:r>
            <a:r>
              <a:rPr lang="ru-RU" sz="2400" b="1" i="1" dirty="0">
                <a:solidFill>
                  <a:srgbClr val="C00000"/>
                </a:solidFill>
              </a:rPr>
              <a:t>того, наличие четкой политики, программ посредничества среди коллег и сильной поддержки со стороны руководства</a:t>
            </a:r>
            <a:r>
              <a:rPr lang="ru-RU" sz="2400" i="1" dirty="0"/>
              <a:t> </a:t>
            </a:r>
            <a:r>
              <a:rPr lang="ru-RU" sz="2400" i="1" dirty="0" smtClean="0"/>
              <a:t>.</a:t>
            </a:r>
          </a:p>
          <a:p>
            <a:pPr algn="just"/>
            <a:r>
              <a:rPr lang="ru-RU" sz="2400" b="1" i="1" dirty="0" smtClean="0">
                <a:solidFill>
                  <a:srgbClr val="C00000"/>
                </a:solidFill>
              </a:rPr>
              <a:t>-Роль каждого педагога важна в создании психологического климата педагогического коллектива, как эмоционального благополучия и активности учеников и также всей школы.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adonius.club/uploads/posts/2022-01/thumbs/1642645407_67-adonius-club-p-osennii-fon-dlya-afishi-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81034" y="116632"/>
            <a:ext cx="8143932" cy="1152128"/>
          </a:xfrm>
          <a:prstGeom prst="rect">
            <a:avLst/>
          </a:prstGeom>
          <a:solidFill>
            <a:srgbClr val="C00000">
              <a:alpha val="7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bg1"/>
                </a:solidFill>
              </a:rPr>
              <a:t>Плохой учитель преподносит истину, хороший учит ее находить. </a:t>
            </a:r>
            <a:br>
              <a:rPr lang="ru-RU" sz="2400" b="1" i="1" dirty="0">
                <a:solidFill>
                  <a:schemeClr val="bg1"/>
                </a:solidFill>
              </a:rPr>
            </a:br>
            <a:r>
              <a:rPr lang="ru-RU" sz="2400" b="1" i="1" dirty="0">
                <a:solidFill>
                  <a:schemeClr val="bg1"/>
                </a:solidFill>
              </a:rPr>
              <a:t>                                                           А. </a:t>
            </a:r>
            <a:r>
              <a:rPr lang="ru-RU" sz="2400" b="1" i="1" dirty="0" err="1">
                <a:solidFill>
                  <a:schemeClr val="bg1"/>
                </a:solidFill>
              </a:rPr>
              <a:t>Дистервег</a:t>
            </a:r>
            <a:endParaRPr lang="ru-RU" sz="2400" b="1" i="1" dirty="0" smtClean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268760"/>
            <a:ext cx="8143932" cy="5017760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srgbClr val="C00000"/>
                </a:solidFill>
              </a:rPr>
              <a:t>    Составной </a:t>
            </a:r>
            <a:r>
              <a:rPr lang="ru-RU" sz="2800" b="1" i="1" dirty="0">
                <a:solidFill>
                  <a:srgbClr val="C00000"/>
                </a:solidFill>
              </a:rPr>
              <a:t>элемент творческой атмосферы – признание лидерства лучших учителей, мастеров. Творческий коллектив предусматривает совершенствование на примере самых преданных делу, талантливых педагогов. Задача же лидера – увлечь своими идеями, открытиями коллег. Если учитель не увлекает других, «сам себе режиссер», то он не воспринимается окружающими как лидер.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adonius.club/uploads/posts/2022-01/thumbs/1642645407_67-adonius-club-p-osennii-fon-dlya-afishi-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116632"/>
            <a:ext cx="8143932" cy="1240666"/>
          </a:xfrm>
          <a:prstGeom prst="rect">
            <a:avLst/>
          </a:prstGeom>
          <a:solidFill>
            <a:srgbClr val="C00000">
              <a:alpha val="7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-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Учитель, а что такое чистоплотность?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- А чисто плотность дети, это чисто масса деленная на чисто объём! 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357298"/>
            <a:ext cx="8143932" cy="4929222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800" b="1" i="1" dirty="0" smtClean="0">
                <a:solidFill>
                  <a:srgbClr val="C00000"/>
                </a:solidFill>
              </a:rPr>
              <a:t>- О </a:t>
            </a:r>
            <a:r>
              <a:rPr lang="ru-RU" sz="2800" b="1" i="1" dirty="0">
                <a:solidFill>
                  <a:srgbClr val="C00000"/>
                </a:solidFill>
              </a:rPr>
              <a:t>своих коллегах говорят либо хорошо, либо очень хорошо. </a:t>
            </a:r>
          </a:p>
          <a:p>
            <a:pPr lvl="0"/>
            <a:r>
              <a:rPr lang="ru-RU" sz="2800" b="1" i="1" dirty="0" smtClean="0">
                <a:solidFill>
                  <a:srgbClr val="C00000"/>
                </a:solidFill>
              </a:rPr>
              <a:t>-И </a:t>
            </a:r>
            <a:r>
              <a:rPr lang="ru-RU" sz="2800" b="1" i="1" dirty="0">
                <a:solidFill>
                  <a:srgbClr val="C00000"/>
                </a:solidFill>
              </a:rPr>
              <a:t>ни с кем вслух не обсуждают недостатки коллег. Тем более их не обсуждают с родителями или учениками. </a:t>
            </a:r>
            <a:endParaRPr lang="ru-RU" sz="2800" b="1" i="1" dirty="0" smtClean="0">
              <a:solidFill>
                <a:srgbClr val="C00000"/>
              </a:solidFill>
            </a:endParaRPr>
          </a:p>
          <a:p>
            <a:pPr lvl="0"/>
            <a:r>
              <a:rPr lang="ru-RU" sz="2800" b="1" i="1" dirty="0" smtClean="0">
                <a:solidFill>
                  <a:srgbClr val="C00000"/>
                </a:solidFill>
              </a:rPr>
              <a:t>-А </a:t>
            </a:r>
            <a:r>
              <a:rPr lang="ru-RU" sz="2800" b="1" i="1" dirty="0">
                <a:solidFill>
                  <a:srgbClr val="C00000"/>
                </a:solidFill>
              </a:rPr>
              <a:t>если на родительском или классном собрании только назревает конфликт, то его следует сразу же погасить, не дав разгореться.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adonius.club/uploads/posts/2022-01/thumbs/1642645407_67-adonius-club-p-osennii-fon-dlya-afishi-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116632"/>
            <a:ext cx="8143932" cy="1800200"/>
          </a:xfrm>
          <a:prstGeom prst="rect">
            <a:avLst/>
          </a:prstGeom>
          <a:solidFill>
            <a:srgbClr val="C00000">
              <a:alpha val="7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Для </a:t>
            </a:r>
            <a:r>
              <a:rPr lang="ru-RU" sz="2400" dirty="0">
                <a:solidFill>
                  <a:schemeClr val="bg1"/>
                </a:solidFill>
              </a:rPr>
              <a:t>того, чтобы понять, есть ли у вас проблемы с коллегами, пройдите предлагаемый тест. 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Внимательно прочтите следующие утверждения и определите, какие из них описывают ваше поведение.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916832"/>
            <a:ext cx="7816382" cy="4680520"/>
          </a:xfrm>
          <a:prstGeom prst="rect">
            <a:avLst/>
          </a:prstGeom>
          <a:solidFill>
            <a:schemeClr val="bg2">
              <a:alpha val="83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endParaRPr lang="ru-RU" sz="2000" b="1" i="1" dirty="0" smtClean="0">
              <a:solidFill>
                <a:srgbClr val="C00000"/>
              </a:solidFill>
            </a:endParaRPr>
          </a:p>
          <a:p>
            <a:pPr marL="457200" indent="-457200">
              <a:buAutoNum type="arabicPeriod"/>
            </a:pPr>
            <a:endParaRPr lang="ru-RU" sz="2000" b="1" i="1" dirty="0">
              <a:solidFill>
                <a:srgbClr val="C00000"/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1.Вы </a:t>
            </a:r>
            <a:r>
              <a:rPr lang="ru-RU" sz="2000" b="1" i="1" dirty="0">
                <a:solidFill>
                  <a:srgbClr val="C00000"/>
                </a:solidFill>
              </a:rPr>
              <a:t>иногда бросаете провокационные фразы либо для того, чтобы завязать диалог, либо с той целью, чтобы уколоть </a:t>
            </a:r>
            <a:r>
              <a:rPr lang="ru-RU" sz="2000" b="1" i="1" dirty="0" smtClean="0">
                <a:solidFill>
                  <a:srgbClr val="C00000"/>
                </a:solidFill>
              </a:rPr>
              <a:t>кого-то.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2</a:t>
            </a:r>
            <a:r>
              <a:rPr lang="ru-RU" sz="2000" b="1" i="1" dirty="0">
                <a:solidFill>
                  <a:srgbClr val="C00000"/>
                </a:solidFill>
              </a:rPr>
              <a:t>. Вы  употребляете сленг и бросаете громкие фразы.</a:t>
            </a:r>
            <a:br>
              <a:rPr lang="ru-RU" sz="2000" b="1" i="1" dirty="0">
                <a:solidFill>
                  <a:srgbClr val="C00000"/>
                </a:solidFill>
              </a:rPr>
            </a:br>
            <a:r>
              <a:rPr lang="ru-RU" sz="2000" b="1" i="1" dirty="0">
                <a:solidFill>
                  <a:srgbClr val="C00000"/>
                </a:solidFill>
              </a:rPr>
              <a:t>3. Вы коллегам даете клички и обращаетесь далее лишь по кличкам, а не по имени.</a:t>
            </a:r>
            <a:br>
              <a:rPr lang="ru-RU" sz="2000" b="1" i="1" dirty="0">
                <a:solidFill>
                  <a:srgbClr val="C00000"/>
                </a:solidFill>
              </a:rPr>
            </a:br>
            <a:r>
              <a:rPr lang="ru-RU" sz="2000" b="1" i="1" dirty="0">
                <a:solidFill>
                  <a:srgbClr val="C00000"/>
                </a:solidFill>
              </a:rPr>
              <a:t>4. Ваше рабочее место занято фотографиями членов вашей семьи.</a:t>
            </a:r>
            <a:br>
              <a:rPr lang="ru-RU" sz="2000" b="1" i="1" dirty="0">
                <a:solidFill>
                  <a:srgbClr val="C00000"/>
                </a:solidFill>
              </a:rPr>
            </a:br>
            <a:r>
              <a:rPr lang="ru-RU" sz="2000" b="1" i="1" dirty="0">
                <a:solidFill>
                  <a:srgbClr val="C00000"/>
                </a:solidFill>
              </a:rPr>
              <a:t>5. Вы держите на своем столе фотографию знаменитости с вклеенной рядом вашей фотографией.</a:t>
            </a:r>
            <a:br>
              <a:rPr lang="ru-RU" sz="2000" b="1" i="1" dirty="0">
                <a:solidFill>
                  <a:srgbClr val="C00000"/>
                </a:solidFill>
              </a:rPr>
            </a:br>
            <a:r>
              <a:rPr lang="ru-RU" sz="2000" b="1" i="1" dirty="0">
                <a:solidFill>
                  <a:srgbClr val="C00000"/>
                </a:solidFill>
              </a:rPr>
              <a:t>6. Вопросы, которые вы поднимаете на собраниях, часто сопровождаются лишь исключительно вашим монологом, вашими доводами.</a:t>
            </a:r>
            <a:br>
              <a:rPr lang="ru-RU" sz="2000" b="1" i="1" dirty="0">
                <a:solidFill>
                  <a:srgbClr val="C00000"/>
                </a:solidFill>
              </a:rPr>
            </a:br>
            <a:r>
              <a:rPr lang="ru-RU" sz="2000" b="1" i="1" dirty="0">
                <a:solidFill>
                  <a:srgbClr val="C00000"/>
                </a:solidFill>
              </a:rPr>
              <a:t>7. Вы вызываете легкую панику и напряжение у некоторых коллег по работе.</a:t>
            </a:r>
            <a:br>
              <a:rPr lang="ru-RU" sz="2000" b="1" i="1" dirty="0">
                <a:solidFill>
                  <a:srgbClr val="C00000"/>
                </a:solidFill>
              </a:rPr>
            </a:br>
            <a:endParaRPr lang="ru-RU" sz="2000" b="1" i="1" dirty="0" smtClean="0">
              <a:solidFill>
                <a:srgbClr val="C00000"/>
              </a:solidFill>
            </a:endParaRPr>
          </a:p>
          <a:p>
            <a:pPr marL="457200" indent="-457200">
              <a:buAutoNum type="arabicPeriod"/>
            </a:pP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277</TotalTime>
  <Words>687</Words>
  <Application>Microsoft Office PowerPoint</Application>
  <PresentationFormat>Экран (4:3)</PresentationFormat>
  <Paragraphs>46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теста.</vt:lpstr>
      <vt:lpstr>все мы работаем в коллективе. А он, как известно, состоит из людей. И многим знакомо то чувство, когда в школу идти нет ни желания, ни сил из-за напряженных отношений с коллегами.  Дабы с вами такого не случилось, соблюдайте некоторые правила общения, рекомендуемые психологами.</vt:lpstr>
      <vt:lpstr>Отношения "УЧИТЕЛЬ - КОЛЛЕГИ"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Непша</dc:creator>
  <cp:lastModifiedBy>АСОШ</cp:lastModifiedBy>
  <cp:revision>22</cp:revision>
  <dcterms:created xsi:type="dcterms:W3CDTF">2022-10-02T17:34:44Z</dcterms:created>
  <dcterms:modified xsi:type="dcterms:W3CDTF">2025-10-16T11:19:36Z</dcterms:modified>
</cp:coreProperties>
</file>